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quada One" charset="1" panose="02000000000000000000"/>
      <p:regular r:id="rId10"/>
    </p:embeddedFont>
    <p:embeddedFont>
      <p:font typeface="Klima" charset="1" panose="02010503040200000003"/>
      <p:regular r:id="rId11"/>
    </p:embeddedFont>
    <p:embeddedFont>
      <p:font typeface="Klima Bold" charset="1" panose="02010503040200000003"/>
      <p:regular r:id="rId12"/>
    </p:embeddedFont>
    <p:embeddedFont>
      <p:font typeface="Klima Italics" charset="1" panose="02010503040200000003"/>
      <p:regular r:id="rId13"/>
    </p:embeddedFont>
    <p:embeddedFont>
      <p:font typeface="Klima Bold Italics" charset="1" panose="02010503040200000003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51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50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46.jpe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49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66972" y="4910884"/>
            <a:ext cx="15346212" cy="10665617"/>
          </a:xfrm>
          <a:custGeom>
            <a:avLst/>
            <a:gdLst/>
            <a:ahLst/>
            <a:cxnLst/>
            <a:rect r="r" b="b" t="t" l="l"/>
            <a:pathLst>
              <a:path h="10665617" w="15346212">
                <a:moveTo>
                  <a:pt x="0" y="0"/>
                </a:moveTo>
                <a:lnTo>
                  <a:pt x="15346212" y="0"/>
                </a:lnTo>
                <a:lnTo>
                  <a:pt x="15346212" y="10665617"/>
                </a:lnTo>
                <a:lnTo>
                  <a:pt x="0" y="1066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079240" y="2624662"/>
            <a:ext cx="8115322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83109" y="6594699"/>
            <a:ext cx="8211453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66773" y="1028700"/>
            <a:ext cx="2914621" cy="4554095"/>
          </a:xfrm>
          <a:custGeom>
            <a:avLst/>
            <a:gdLst/>
            <a:ahLst/>
            <a:cxnLst/>
            <a:rect r="r" b="b" t="t" l="l"/>
            <a:pathLst>
              <a:path h="4554095" w="2914621">
                <a:moveTo>
                  <a:pt x="0" y="0"/>
                </a:moveTo>
                <a:lnTo>
                  <a:pt x="2914620" y="0"/>
                </a:lnTo>
                <a:lnTo>
                  <a:pt x="2914620" y="4554095"/>
                </a:lnTo>
                <a:lnTo>
                  <a:pt x="0" y="4554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83872" y="2927872"/>
            <a:ext cx="4634539" cy="4495502"/>
          </a:xfrm>
          <a:custGeom>
            <a:avLst/>
            <a:gdLst/>
            <a:ahLst/>
            <a:cxnLst/>
            <a:rect r="r" b="b" t="t" l="l"/>
            <a:pathLst>
              <a:path h="4495502" w="4634539">
                <a:moveTo>
                  <a:pt x="0" y="0"/>
                </a:moveTo>
                <a:lnTo>
                  <a:pt x="4634539" y="0"/>
                </a:lnTo>
                <a:lnTo>
                  <a:pt x="4634539" y="4495502"/>
                </a:lnTo>
                <a:lnTo>
                  <a:pt x="0" y="4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712947" y="8578858"/>
            <a:ext cx="2661800" cy="1664835"/>
          </a:xfrm>
          <a:custGeom>
            <a:avLst/>
            <a:gdLst/>
            <a:ahLst/>
            <a:cxnLst/>
            <a:rect r="r" b="b" t="t" l="l"/>
            <a:pathLst>
              <a:path h="1664835" w="2661800">
                <a:moveTo>
                  <a:pt x="2661800" y="0"/>
                </a:moveTo>
                <a:lnTo>
                  <a:pt x="0" y="0"/>
                </a:lnTo>
                <a:lnTo>
                  <a:pt x="0" y="1664834"/>
                </a:lnTo>
                <a:lnTo>
                  <a:pt x="2661800" y="1664834"/>
                </a:lnTo>
                <a:lnTo>
                  <a:pt x="26618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11042" y="106191"/>
            <a:ext cx="2661800" cy="1664835"/>
          </a:xfrm>
          <a:custGeom>
            <a:avLst/>
            <a:gdLst/>
            <a:ahLst/>
            <a:cxnLst/>
            <a:rect r="r" b="b" t="t" l="l"/>
            <a:pathLst>
              <a:path h="1664835" w="2661800">
                <a:moveTo>
                  <a:pt x="0" y="0"/>
                </a:moveTo>
                <a:lnTo>
                  <a:pt x="2661800" y="0"/>
                </a:lnTo>
                <a:lnTo>
                  <a:pt x="2661800" y="1664835"/>
                </a:lnTo>
                <a:lnTo>
                  <a:pt x="0" y="1664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65315" y="3392846"/>
            <a:ext cx="1871652" cy="1871652"/>
          </a:xfrm>
          <a:custGeom>
            <a:avLst/>
            <a:gdLst/>
            <a:ahLst/>
            <a:cxnLst/>
            <a:rect r="r" b="b" t="t" l="l"/>
            <a:pathLst>
              <a:path h="1871652" w="1871652">
                <a:moveTo>
                  <a:pt x="0" y="0"/>
                </a:moveTo>
                <a:lnTo>
                  <a:pt x="1871652" y="0"/>
                </a:lnTo>
                <a:lnTo>
                  <a:pt x="1871652" y="1871652"/>
                </a:lnTo>
                <a:lnTo>
                  <a:pt x="0" y="1871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739750" y="3392846"/>
            <a:ext cx="597218" cy="489585"/>
            <a:chOff x="0" y="0"/>
            <a:chExt cx="796290" cy="652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3180"/>
              <a:ext cx="702310" cy="565150"/>
            </a:xfrm>
            <a:custGeom>
              <a:avLst/>
              <a:gdLst/>
              <a:ahLst/>
              <a:cxnLst/>
              <a:rect r="r" b="b" t="t" l="l"/>
              <a:pathLst>
                <a:path h="565150" w="702310">
                  <a:moveTo>
                    <a:pt x="401320" y="549910"/>
                  </a:moveTo>
                  <a:cubicBezTo>
                    <a:pt x="86360" y="436880"/>
                    <a:pt x="80010" y="430530"/>
                    <a:pt x="66040" y="414020"/>
                  </a:cubicBezTo>
                  <a:cubicBezTo>
                    <a:pt x="46990" y="391160"/>
                    <a:pt x="21590" y="353060"/>
                    <a:pt x="11430" y="318770"/>
                  </a:cubicBezTo>
                  <a:cubicBezTo>
                    <a:pt x="1270" y="284480"/>
                    <a:pt x="0" y="243840"/>
                    <a:pt x="7620" y="209550"/>
                  </a:cubicBezTo>
                  <a:cubicBezTo>
                    <a:pt x="15240" y="175260"/>
                    <a:pt x="31750" y="138430"/>
                    <a:pt x="54610" y="111760"/>
                  </a:cubicBezTo>
                  <a:cubicBezTo>
                    <a:pt x="77470" y="83820"/>
                    <a:pt x="109220" y="59690"/>
                    <a:pt x="142240" y="45720"/>
                  </a:cubicBezTo>
                  <a:cubicBezTo>
                    <a:pt x="175260" y="31750"/>
                    <a:pt x="219710" y="26670"/>
                    <a:pt x="250190" y="27940"/>
                  </a:cubicBezTo>
                  <a:cubicBezTo>
                    <a:pt x="271780" y="27940"/>
                    <a:pt x="303530" y="31750"/>
                    <a:pt x="304800" y="39370"/>
                  </a:cubicBezTo>
                  <a:cubicBezTo>
                    <a:pt x="307340" y="57150"/>
                    <a:pt x="78740" y="157480"/>
                    <a:pt x="73660" y="148590"/>
                  </a:cubicBezTo>
                  <a:cubicBezTo>
                    <a:pt x="68580" y="140970"/>
                    <a:pt x="195580" y="25400"/>
                    <a:pt x="242570" y="8890"/>
                  </a:cubicBezTo>
                  <a:cubicBezTo>
                    <a:pt x="270510" y="0"/>
                    <a:pt x="292100" y="6350"/>
                    <a:pt x="316230" y="11430"/>
                  </a:cubicBezTo>
                  <a:cubicBezTo>
                    <a:pt x="340360" y="16510"/>
                    <a:pt x="364490" y="24130"/>
                    <a:pt x="386080" y="36830"/>
                  </a:cubicBezTo>
                  <a:cubicBezTo>
                    <a:pt x="407670" y="48260"/>
                    <a:pt x="426720" y="66040"/>
                    <a:pt x="443230" y="83820"/>
                  </a:cubicBezTo>
                  <a:cubicBezTo>
                    <a:pt x="459740" y="101600"/>
                    <a:pt x="473710" y="123190"/>
                    <a:pt x="482600" y="146050"/>
                  </a:cubicBezTo>
                  <a:cubicBezTo>
                    <a:pt x="491490" y="168910"/>
                    <a:pt x="497840" y="194310"/>
                    <a:pt x="499110" y="218440"/>
                  </a:cubicBezTo>
                  <a:cubicBezTo>
                    <a:pt x="500380" y="242570"/>
                    <a:pt x="499110" y="267970"/>
                    <a:pt x="492760" y="292100"/>
                  </a:cubicBezTo>
                  <a:cubicBezTo>
                    <a:pt x="486410" y="314960"/>
                    <a:pt x="476250" y="339090"/>
                    <a:pt x="463550" y="359410"/>
                  </a:cubicBezTo>
                  <a:cubicBezTo>
                    <a:pt x="450850" y="379730"/>
                    <a:pt x="433070" y="398780"/>
                    <a:pt x="414020" y="414020"/>
                  </a:cubicBezTo>
                  <a:cubicBezTo>
                    <a:pt x="394970" y="429260"/>
                    <a:pt x="372110" y="441960"/>
                    <a:pt x="349250" y="450850"/>
                  </a:cubicBezTo>
                  <a:cubicBezTo>
                    <a:pt x="326390" y="458470"/>
                    <a:pt x="300990" y="463550"/>
                    <a:pt x="276860" y="463550"/>
                  </a:cubicBezTo>
                  <a:cubicBezTo>
                    <a:pt x="252730" y="463550"/>
                    <a:pt x="226060" y="461010"/>
                    <a:pt x="203200" y="453390"/>
                  </a:cubicBezTo>
                  <a:cubicBezTo>
                    <a:pt x="180340" y="445770"/>
                    <a:pt x="156210" y="434340"/>
                    <a:pt x="137160" y="420370"/>
                  </a:cubicBezTo>
                  <a:cubicBezTo>
                    <a:pt x="116840" y="406400"/>
                    <a:pt x="99060" y="387350"/>
                    <a:pt x="85090" y="367030"/>
                  </a:cubicBezTo>
                  <a:cubicBezTo>
                    <a:pt x="71120" y="346710"/>
                    <a:pt x="60960" y="323850"/>
                    <a:pt x="53340" y="300990"/>
                  </a:cubicBezTo>
                  <a:cubicBezTo>
                    <a:pt x="45720" y="278130"/>
                    <a:pt x="41910" y="251460"/>
                    <a:pt x="43180" y="227330"/>
                  </a:cubicBezTo>
                  <a:cubicBezTo>
                    <a:pt x="44450" y="203200"/>
                    <a:pt x="48260" y="177800"/>
                    <a:pt x="57150" y="154940"/>
                  </a:cubicBezTo>
                  <a:cubicBezTo>
                    <a:pt x="66040" y="132080"/>
                    <a:pt x="78740" y="110490"/>
                    <a:pt x="93980" y="91440"/>
                  </a:cubicBezTo>
                  <a:cubicBezTo>
                    <a:pt x="109220" y="72390"/>
                    <a:pt x="129540" y="54610"/>
                    <a:pt x="149860" y="41910"/>
                  </a:cubicBezTo>
                  <a:cubicBezTo>
                    <a:pt x="170180" y="29210"/>
                    <a:pt x="194310" y="17780"/>
                    <a:pt x="218440" y="12700"/>
                  </a:cubicBezTo>
                  <a:cubicBezTo>
                    <a:pt x="242570" y="7620"/>
                    <a:pt x="267970" y="5080"/>
                    <a:pt x="292100" y="7620"/>
                  </a:cubicBezTo>
                  <a:cubicBezTo>
                    <a:pt x="316230" y="10160"/>
                    <a:pt x="341630" y="15240"/>
                    <a:pt x="363220" y="25400"/>
                  </a:cubicBezTo>
                  <a:cubicBezTo>
                    <a:pt x="386080" y="35560"/>
                    <a:pt x="407670" y="49530"/>
                    <a:pt x="425450" y="66040"/>
                  </a:cubicBezTo>
                  <a:cubicBezTo>
                    <a:pt x="443230" y="82550"/>
                    <a:pt x="459740" y="102870"/>
                    <a:pt x="471170" y="124460"/>
                  </a:cubicBezTo>
                  <a:cubicBezTo>
                    <a:pt x="482600" y="146050"/>
                    <a:pt x="492760" y="170180"/>
                    <a:pt x="496570" y="194310"/>
                  </a:cubicBezTo>
                  <a:cubicBezTo>
                    <a:pt x="500380" y="218440"/>
                    <a:pt x="501650" y="243840"/>
                    <a:pt x="497840" y="267970"/>
                  </a:cubicBezTo>
                  <a:cubicBezTo>
                    <a:pt x="494030" y="292100"/>
                    <a:pt x="487680" y="316230"/>
                    <a:pt x="476250" y="337820"/>
                  </a:cubicBezTo>
                  <a:cubicBezTo>
                    <a:pt x="464820" y="359410"/>
                    <a:pt x="449580" y="379730"/>
                    <a:pt x="431800" y="397510"/>
                  </a:cubicBezTo>
                  <a:cubicBezTo>
                    <a:pt x="414020" y="414020"/>
                    <a:pt x="393700" y="430530"/>
                    <a:pt x="372110" y="440690"/>
                  </a:cubicBezTo>
                  <a:cubicBezTo>
                    <a:pt x="350520" y="452120"/>
                    <a:pt x="304800" y="468630"/>
                    <a:pt x="300990" y="462280"/>
                  </a:cubicBezTo>
                  <a:cubicBezTo>
                    <a:pt x="295910" y="453390"/>
                    <a:pt x="402590" y="369570"/>
                    <a:pt x="396240" y="361950"/>
                  </a:cubicBezTo>
                  <a:cubicBezTo>
                    <a:pt x="388620" y="350520"/>
                    <a:pt x="208280" y="472440"/>
                    <a:pt x="158750" y="472440"/>
                  </a:cubicBezTo>
                  <a:cubicBezTo>
                    <a:pt x="135890" y="472440"/>
                    <a:pt x="124460" y="459740"/>
                    <a:pt x="109220" y="449580"/>
                  </a:cubicBezTo>
                  <a:cubicBezTo>
                    <a:pt x="93980" y="439420"/>
                    <a:pt x="80010" y="430530"/>
                    <a:pt x="66040" y="414020"/>
                  </a:cubicBezTo>
                  <a:cubicBezTo>
                    <a:pt x="46990" y="391160"/>
                    <a:pt x="21590" y="353060"/>
                    <a:pt x="11430" y="318770"/>
                  </a:cubicBezTo>
                  <a:cubicBezTo>
                    <a:pt x="1270" y="284480"/>
                    <a:pt x="0" y="243840"/>
                    <a:pt x="7620" y="209550"/>
                  </a:cubicBezTo>
                  <a:cubicBezTo>
                    <a:pt x="15240" y="175260"/>
                    <a:pt x="31750" y="138430"/>
                    <a:pt x="54610" y="111760"/>
                  </a:cubicBezTo>
                  <a:cubicBezTo>
                    <a:pt x="77470" y="83820"/>
                    <a:pt x="109220" y="59690"/>
                    <a:pt x="142240" y="45720"/>
                  </a:cubicBezTo>
                  <a:cubicBezTo>
                    <a:pt x="175260" y="31750"/>
                    <a:pt x="205740" y="25400"/>
                    <a:pt x="250190" y="27940"/>
                  </a:cubicBezTo>
                  <a:cubicBezTo>
                    <a:pt x="325120" y="33020"/>
                    <a:pt x="476250" y="85090"/>
                    <a:pt x="546100" y="116840"/>
                  </a:cubicBezTo>
                  <a:cubicBezTo>
                    <a:pt x="588010" y="135890"/>
                    <a:pt x="614680" y="149860"/>
                    <a:pt x="638810" y="175260"/>
                  </a:cubicBezTo>
                  <a:cubicBezTo>
                    <a:pt x="662940" y="200660"/>
                    <a:pt x="683260" y="241300"/>
                    <a:pt x="693420" y="269240"/>
                  </a:cubicBezTo>
                  <a:cubicBezTo>
                    <a:pt x="701040" y="289560"/>
                    <a:pt x="702310" y="302260"/>
                    <a:pt x="702310" y="323850"/>
                  </a:cubicBezTo>
                  <a:cubicBezTo>
                    <a:pt x="702310" y="353060"/>
                    <a:pt x="695960" y="398780"/>
                    <a:pt x="680720" y="430530"/>
                  </a:cubicBezTo>
                  <a:cubicBezTo>
                    <a:pt x="665480" y="462280"/>
                    <a:pt x="638810" y="494030"/>
                    <a:pt x="610870" y="515620"/>
                  </a:cubicBezTo>
                  <a:cubicBezTo>
                    <a:pt x="582930" y="537210"/>
                    <a:pt x="544830" y="552450"/>
                    <a:pt x="510540" y="558800"/>
                  </a:cubicBezTo>
                  <a:cubicBezTo>
                    <a:pt x="474980" y="565150"/>
                    <a:pt x="401320" y="549910"/>
                    <a:pt x="401320" y="549910"/>
                  </a:cubicBezTo>
                </a:path>
              </a:pathLst>
            </a:custGeom>
            <a:solidFill>
              <a:srgbClr val="F9F5E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54800" y="5804124"/>
            <a:ext cx="747799" cy="1619250"/>
          </a:xfrm>
          <a:custGeom>
            <a:avLst/>
            <a:gdLst/>
            <a:ahLst/>
            <a:cxnLst/>
            <a:rect r="r" b="b" t="t" l="l"/>
            <a:pathLst>
              <a:path h="1619250" w="747799">
                <a:moveTo>
                  <a:pt x="0" y="0"/>
                </a:moveTo>
                <a:lnTo>
                  <a:pt x="747800" y="0"/>
                </a:lnTo>
                <a:lnTo>
                  <a:pt x="7478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81982" y="316956"/>
            <a:ext cx="4045694" cy="711744"/>
            <a:chOff x="0" y="0"/>
            <a:chExt cx="5394259" cy="94899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1</a:t>
                </a: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8680960" y="6900497"/>
            <a:ext cx="7031987" cy="1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2725" spc="54">
                <a:solidFill>
                  <a:srgbClr val="000000"/>
                </a:solidFill>
                <a:latin typeface="Squada One"/>
              </a:rPr>
              <a:t>SNEH PATEL - 22070126113</a:t>
            </a:r>
          </a:p>
          <a:p>
            <a:pPr algn="ctr">
              <a:lnSpc>
                <a:spcPts val="3161"/>
              </a:lnSpc>
            </a:pPr>
            <a:r>
              <a:rPr lang="en-US" sz="2725" spc="54">
                <a:solidFill>
                  <a:srgbClr val="000000"/>
                </a:solidFill>
                <a:latin typeface="Squada One"/>
              </a:rPr>
              <a:t>SHUBH AGARWAL - 22070126108</a:t>
            </a:r>
          </a:p>
          <a:p>
            <a:pPr algn="ctr">
              <a:lnSpc>
                <a:spcPts val="3161"/>
              </a:lnSpc>
            </a:pPr>
            <a:r>
              <a:rPr lang="en-US" sz="2725" spc="54">
                <a:solidFill>
                  <a:srgbClr val="000000"/>
                </a:solidFill>
                <a:latin typeface="Squada One"/>
              </a:rPr>
              <a:t>SHREYASEE SHINDE - 22070126106</a:t>
            </a:r>
          </a:p>
          <a:p>
            <a:pPr algn="ctr" marL="0" indent="0" lvl="0">
              <a:lnSpc>
                <a:spcPts val="31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680960" y="1364053"/>
            <a:ext cx="7031987" cy="81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2725" spc="54">
                <a:solidFill>
                  <a:srgbClr val="000000"/>
                </a:solidFill>
                <a:latin typeface="Squada One"/>
              </a:rPr>
              <a:t>MINI PROJECT PHASE 1</a:t>
            </a:r>
          </a:p>
          <a:p>
            <a:pPr algn="ctr" marL="0" indent="0" lvl="0">
              <a:lnSpc>
                <a:spcPts val="3161"/>
              </a:lnSpc>
            </a:pPr>
            <a:r>
              <a:rPr lang="en-US" sz="2725" spc="54">
                <a:solidFill>
                  <a:srgbClr val="000000"/>
                </a:solidFill>
                <a:latin typeface="Squada One"/>
              </a:rPr>
              <a:t>EDA/DPL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04211" y="3067684"/>
            <a:ext cx="9112740" cy="31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5"/>
              </a:lnSpc>
            </a:pPr>
            <a:r>
              <a:rPr lang="en-US" sz="7004" spc="140">
                <a:solidFill>
                  <a:srgbClr val="000000"/>
                </a:solidFill>
                <a:latin typeface="Squada One"/>
              </a:rPr>
              <a:t>BOX OFFICE REVENUE PREDICTION  USING IMDB 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04211" y="2996137"/>
            <a:ext cx="9112740" cy="31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5"/>
              </a:lnSpc>
            </a:pPr>
            <a:r>
              <a:rPr lang="en-US" sz="7004" spc="140">
                <a:solidFill>
                  <a:srgbClr val="C55039"/>
                </a:solidFill>
                <a:latin typeface="Squada One"/>
              </a:rPr>
              <a:t>BOX OFFICE REVENUE PREDICTION  USING IMDB DATASET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133714" y="9678165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2389568"/>
                </a:moveTo>
                <a:lnTo>
                  <a:pt x="20555428" y="2389568"/>
                </a:lnTo>
                <a:lnTo>
                  <a:pt x="20555428" y="0"/>
                </a:lnTo>
                <a:lnTo>
                  <a:pt x="0" y="0"/>
                </a:lnTo>
                <a:lnTo>
                  <a:pt x="0" y="23895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3714" y="-1680467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0"/>
                </a:moveTo>
                <a:lnTo>
                  <a:pt x="20555428" y="0"/>
                </a:lnTo>
                <a:lnTo>
                  <a:pt x="20555428" y="2389568"/>
                </a:lnTo>
                <a:lnTo>
                  <a:pt x="0" y="238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46687" y="1028700"/>
            <a:ext cx="4045694" cy="711744"/>
            <a:chOff x="0" y="0"/>
            <a:chExt cx="5394259" cy="9489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10</a:t>
                </a: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0295650" y="2291295"/>
            <a:ext cx="6380706" cy="5547648"/>
          </a:xfrm>
          <a:custGeom>
            <a:avLst/>
            <a:gdLst/>
            <a:ahLst/>
            <a:cxnLst/>
            <a:rect r="r" b="b" t="t" l="l"/>
            <a:pathLst>
              <a:path h="5547648" w="6380706">
                <a:moveTo>
                  <a:pt x="0" y="0"/>
                </a:moveTo>
                <a:lnTo>
                  <a:pt x="6380705" y="0"/>
                </a:lnTo>
                <a:lnTo>
                  <a:pt x="6380705" y="5547648"/>
                </a:lnTo>
                <a:lnTo>
                  <a:pt x="0" y="5547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184" r="-291898" b="-1240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15997" y="8850057"/>
            <a:ext cx="2525980" cy="1180896"/>
          </a:xfrm>
          <a:custGeom>
            <a:avLst/>
            <a:gdLst/>
            <a:ahLst/>
            <a:cxnLst/>
            <a:rect r="r" b="b" t="t" l="l"/>
            <a:pathLst>
              <a:path h="1180896" w="2525980">
                <a:moveTo>
                  <a:pt x="0" y="0"/>
                </a:moveTo>
                <a:lnTo>
                  <a:pt x="2525980" y="0"/>
                </a:lnTo>
                <a:lnTo>
                  <a:pt x="2525980" y="1180895"/>
                </a:lnTo>
                <a:lnTo>
                  <a:pt x="0" y="118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86003" y="8379646"/>
            <a:ext cx="1985969" cy="1424932"/>
          </a:xfrm>
          <a:custGeom>
            <a:avLst/>
            <a:gdLst/>
            <a:ahLst/>
            <a:cxnLst/>
            <a:rect r="r" b="b" t="t" l="l"/>
            <a:pathLst>
              <a:path h="1424932" w="1985969">
                <a:moveTo>
                  <a:pt x="0" y="0"/>
                </a:moveTo>
                <a:lnTo>
                  <a:pt x="1985968" y="0"/>
                </a:lnTo>
                <a:lnTo>
                  <a:pt x="1985968" y="1424932"/>
                </a:lnTo>
                <a:lnTo>
                  <a:pt x="0" y="1424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16354" y="8379646"/>
            <a:ext cx="842010" cy="1619250"/>
          </a:xfrm>
          <a:custGeom>
            <a:avLst/>
            <a:gdLst/>
            <a:ahLst/>
            <a:cxnLst/>
            <a:rect r="r" b="b" t="t" l="l"/>
            <a:pathLst>
              <a:path h="1619250" w="842010">
                <a:moveTo>
                  <a:pt x="0" y="0"/>
                </a:moveTo>
                <a:lnTo>
                  <a:pt x="842010" y="0"/>
                </a:lnTo>
                <a:lnTo>
                  <a:pt x="84201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90999" y="8456180"/>
            <a:ext cx="933093" cy="1619250"/>
          </a:xfrm>
          <a:custGeom>
            <a:avLst/>
            <a:gdLst/>
            <a:ahLst/>
            <a:cxnLst/>
            <a:rect r="r" b="b" t="t" l="l"/>
            <a:pathLst>
              <a:path h="1619250" w="933093">
                <a:moveTo>
                  <a:pt x="0" y="0"/>
                </a:moveTo>
                <a:lnTo>
                  <a:pt x="933093" y="0"/>
                </a:lnTo>
                <a:lnTo>
                  <a:pt x="933093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96983" y="8379646"/>
            <a:ext cx="3463636" cy="1619250"/>
          </a:xfrm>
          <a:custGeom>
            <a:avLst/>
            <a:gdLst/>
            <a:ahLst/>
            <a:cxnLst/>
            <a:rect r="r" b="b" t="t" l="l"/>
            <a:pathLst>
              <a:path h="1619250" w="3463636">
                <a:moveTo>
                  <a:pt x="0" y="0"/>
                </a:moveTo>
                <a:lnTo>
                  <a:pt x="3463637" y="0"/>
                </a:lnTo>
                <a:lnTo>
                  <a:pt x="3463637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3177" y="2291295"/>
            <a:ext cx="9750108" cy="5468337"/>
          </a:xfrm>
          <a:custGeom>
            <a:avLst/>
            <a:gdLst/>
            <a:ahLst/>
            <a:cxnLst/>
            <a:rect r="r" b="b" t="t" l="l"/>
            <a:pathLst>
              <a:path h="5468337" w="9750108">
                <a:moveTo>
                  <a:pt x="0" y="0"/>
                </a:moveTo>
                <a:lnTo>
                  <a:pt x="9750108" y="0"/>
                </a:lnTo>
                <a:lnTo>
                  <a:pt x="9750108" y="5468337"/>
                </a:lnTo>
                <a:lnTo>
                  <a:pt x="0" y="5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59138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34221" y="927671"/>
            <a:ext cx="6926399" cy="1267534"/>
            <a:chOff x="0" y="0"/>
            <a:chExt cx="9235199" cy="169004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5395"/>
              <a:ext cx="923519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Squada One"/>
                </a:rPr>
                <a:t>DATA DESCRIPTION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923519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C55039"/>
                  </a:solidFill>
                  <a:latin typeface="Squada One"/>
                </a:rPr>
                <a:t>DATA DESCRIPTION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11042" y="4090877"/>
            <a:ext cx="12198951" cy="149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7"/>
              </a:lnSpc>
              <a:spcBef>
                <a:spcPct val="0"/>
              </a:spcBef>
            </a:pPr>
            <a:r>
              <a:rPr lang="en-US" sz="9789">
                <a:solidFill>
                  <a:srgbClr val="000000"/>
                </a:solidFill>
                <a:latin typeface="Squada One"/>
              </a:rPr>
              <a:t>THANK YOU!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266972" y="4910884"/>
            <a:ext cx="15346212" cy="10665617"/>
          </a:xfrm>
          <a:custGeom>
            <a:avLst/>
            <a:gdLst/>
            <a:ahLst/>
            <a:cxnLst/>
            <a:rect r="r" b="b" t="t" l="l"/>
            <a:pathLst>
              <a:path h="10665617" w="15346212">
                <a:moveTo>
                  <a:pt x="0" y="0"/>
                </a:moveTo>
                <a:lnTo>
                  <a:pt x="15346212" y="0"/>
                </a:lnTo>
                <a:lnTo>
                  <a:pt x="15346212" y="10665617"/>
                </a:lnTo>
                <a:lnTo>
                  <a:pt x="0" y="1066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079240" y="2946922"/>
            <a:ext cx="8115322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83109" y="6643322"/>
            <a:ext cx="8211453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466773" y="1028700"/>
            <a:ext cx="2914621" cy="4554095"/>
          </a:xfrm>
          <a:custGeom>
            <a:avLst/>
            <a:gdLst/>
            <a:ahLst/>
            <a:cxnLst/>
            <a:rect r="r" b="b" t="t" l="l"/>
            <a:pathLst>
              <a:path h="4554095" w="2914621">
                <a:moveTo>
                  <a:pt x="0" y="0"/>
                </a:moveTo>
                <a:lnTo>
                  <a:pt x="2914620" y="0"/>
                </a:lnTo>
                <a:lnTo>
                  <a:pt x="2914620" y="4554095"/>
                </a:lnTo>
                <a:lnTo>
                  <a:pt x="0" y="4554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83872" y="2927872"/>
            <a:ext cx="4634539" cy="4495502"/>
          </a:xfrm>
          <a:custGeom>
            <a:avLst/>
            <a:gdLst/>
            <a:ahLst/>
            <a:cxnLst/>
            <a:rect r="r" b="b" t="t" l="l"/>
            <a:pathLst>
              <a:path h="4495502" w="4634539">
                <a:moveTo>
                  <a:pt x="0" y="0"/>
                </a:moveTo>
                <a:lnTo>
                  <a:pt x="4634539" y="0"/>
                </a:lnTo>
                <a:lnTo>
                  <a:pt x="4634539" y="4495502"/>
                </a:lnTo>
                <a:lnTo>
                  <a:pt x="0" y="449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712947" y="8578858"/>
            <a:ext cx="2661800" cy="1664835"/>
          </a:xfrm>
          <a:custGeom>
            <a:avLst/>
            <a:gdLst/>
            <a:ahLst/>
            <a:cxnLst/>
            <a:rect r="r" b="b" t="t" l="l"/>
            <a:pathLst>
              <a:path h="1664835" w="2661800">
                <a:moveTo>
                  <a:pt x="2661800" y="0"/>
                </a:moveTo>
                <a:lnTo>
                  <a:pt x="0" y="0"/>
                </a:lnTo>
                <a:lnTo>
                  <a:pt x="0" y="1664834"/>
                </a:lnTo>
                <a:lnTo>
                  <a:pt x="2661800" y="1664834"/>
                </a:lnTo>
                <a:lnTo>
                  <a:pt x="26618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11042" y="106191"/>
            <a:ext cx="2661800" cy="1664835"/>
          </a:xfrm>
          <a:custGeom>
            <a:avLst/>
            <a:gdLst/>
            <a:ahLst/>
            <a:cxnLst/>
            <a:rect r="r" b="b" t="t" l="l"/>
            <a:pathLst>
              <a:path h="1664835" w="2661800">
                <a:moveTo>
                  <a:pt x="0" y="0"/>
                </a:moveTo>
                <a:lnTo>
                  <a:pt x="2661800" y="0"/>
                </a:lnTo>
                <a:lnTo>
                  <a:pt x="2661800" y="1664835"/>
                </a:lnTo>
                <a:lnTo>
                  <a:pt x="0" y="1664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739750" y="3392846"/>
            <a:ext cx="597218" cy="489585"/>
            <a:chOff x="0" y="0"/>
            <a:chExt cx="796290" cy="652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3180"/>
              <a:ext cx="702310" cy="565150"/>
            </a:xfrm>
            <a:custGeom>
              <a:avLst/>
              <a:gdLst/>
              <a:ahLst/>
              <a:cxnLst/>
              <a:rect r="r" b="b" t="t" l="l"/>
              <a:pathLst>
                <a:path h="565150" w="702310">
                  <a:moveTo>
                    <a:pt x="401320" y="549910"/>
                  </a:moveTo>
                  <a:cubicBezTo>
                    <a:pt x="86360" y="436880"/>
                    <a:pt x="80010" y="430530"/>
                    <a:pt x="66040" y="414020"/>
                  </a:cubicBezTo>
                  <a:cubicBezTo>
                    <a:pt x="46990" y="391160"/>
                    <a:pt x="21590" y="353060"/>
                    <a:pt x="11430" y="318770"/>
                  </a:cubicBezTo>
                  <a:cubicBezTo>
                    <a:pt x="1270" y="284480"/>
                    <a:pt x="0" y="243840"/>
                    <a:pt x="7620" y="209550"/>
                  </a:cubicBezTo>
                  <a:cubicBezTo>
                    <a:pt x="15240" y="175260"/>
                    <a:pt x="31750" y="138430"/>
                    <a:pt x="54610" y="111760"/>
                  </a:cubicBezTo>
                  <a:cubicBezTo>
                    <a:pt x="77470" y="83820"/>
                    <a:pt x="109220" y="59690"/>
                    <a:pt x="142240" y="45720"/>
                  </a:cubicBezTo>
                  <a:cubicBezTo>
                    <a:pt x="175260" y="31750"/>
                    <a:pt x="219710" y="26670"/>
                    <a:pt x="250190" y="27940"/>
                  </a:cubicBezTo>
                  <a:cubicBezTo>
                    <a:pt x="271780" y="27940"/>
                    <a:pt x="303530" y="31750"/>
                    <a:pt x="304800" y="39370"/>
                  </a:cubicBezTo>
                  <a:cubicBezTo>
                    <a:pt x="307340" y="57150"/>
                    <a:pt x="78740" y="157480"/>
                    <a:pt x="73660" y="148590"/>
                  </a:cubicBezTo>
                  <a:cubicBezTo>
                    <a:pt x="68580" y="140970"/>
                    <a:pt x="195580" y="25400"/>
                    <a:pt x="242570" y="8890"/>
                  </a:cubicBezTo>
                  <a:cubicBezTo>
                    <a:pt x="270510" y="0"/>
                    <a:pt x="292100" y="6350"/>
                    <a:pt x="316230" y="11430"/>
                  </a:cubicBezTo>
                  <a:cubicBezTo>
                    <a:pt x="340360" y="16510"/>
                    <a:pt x="364490" y="24130"/>
                    <a:pt x="386080" y="36830"/>
                  </a:cubicBezTo>
                  <a:cubicBezTo>
                    <a:pt x="407670" y="48260"/>
                    <a:pt x="426720" y="66040"/>
                    <a:pt x="443230" y="83820"/>
                  </a:cubicBezTo>
                  <a:cubicBezTo>
                    <a:pt x="459740" y="101600"/>
                    <a:pt x="473710" y="123190"/>
                    <a:pt x="482600" y="146050"/>
                  </a:cubicBezTo>
                  <a:cubicBezTo>
                    <a:pt x="491490" y="168910"/>
                    <a:pt x="497840" y="194310"/>
                    <a:pt x="499110" y="218440"/>
                  </a:cubicBezTo>
                  <a:cubicBezTo>
                    <a:pt x="500380" y="242570"/>
                    <a:pt x="499110" y="267970"/>
                    <a:pt x="492760" y="292100"/>
                  </a:cubicBezTo>
                  <a:cubicBezTo>
                    <a:pt x="486410" y="314960"/>
                    <a:pt x="476250" y="339090"/>
                    <a:pt x="463550" y="359410"/>
                  </a:cubicBezTo>
                  <a:cubicBezTo>
                    <a:pt x="450850" y="379730"/>
                    <a:pt x="433070" y="398780"/>
                    <a:pt x="414020" y="414020"/>
                  </a:cubicBezTo>
                  <a:cubicBezTo>
                    <a:pt x="394970" y="429260"/>
                    <a:pt x="372110" y="441960"/>
                    <a:pt x="349250" y="450850"/>
                  </a:cubicBezTo>
                  <a:cubicBezTo>
                    <a:pt x="326390" y="458470"/>
                    <a:pt x="300990" y="463550"/>
                    <a:pt x="276860" y="463550"/>
                  </a:cubicBezTo>
                  <a:cubicBezTo>
                    <a:pt x="252730" y="463550"/>
                    <a:pt x="226060" y="461010"/>
                    <a:pt x="203200" y="453390"/>
                  </a:cubicBezTo>
                  <a:cubicBezTo>
                    <a:pt x="180340" y="445770"/>
                    <a:pt x="156210" y="434340"/>
                    <a:pt x="137160" y="420370"/>
                  </a:cubicBezTo>
                  <a:cubicBezTo>
                    <a:pt x="116840" y="406400"/>
                    <a:pt x="99060" y="387350"/>
                    <a:pt x="85090" y="367030"/>
                  </a:cubicBezTo>
                  <a:cubicBezTo>
                    <a:pt x="71120" y="346710"/>
                    <a:pt x="60960" y="323850"/>
                    <a:pt x="53340" y="300990"/>
                  </a:cubicBezTo>
                  <a:cubicBezTo>
                    <a:pt x="45720" y="278130"/>
                    <a:pt x="41910" y="251460"/>
                    <a:pt x="43180" y="227330"/>
                  </a:cubicBezTo>
                  <a:cubicBezTo>
                    <a:pt x="44450" y="203200"/>
                    <a:pt x="48260" y="177800"/>
                    <a:pt x="57150" y="154940"/>
                  </a:cubicBezTo>
                  <a:cubicBezTo>
                    <a:pt x="66040" y="132080"/>
                    <a:pt x="78740" y="110490"/>
                    <a:pt x="93980" y="91440"/>
                  </a:cubicBezTo>
                  <a:cubicBezTo>
                    <a:pt x="109220" y="72390"/>
                    <a:pt x="129540" y="54610"/>
                    <a:pt x="149860" y="41910"/>
                  </a:cubicBezTo>
                  <a:cubicBezTo>
                    <a:pt x="170180" y="29210"/>
                    <a:pt x="194310" y="17780"/>
                    <a:pt x="218440" y="12700"/>
                  </a:cubicBezTo>
                  <a:cubicBezTo>
                    <a:pt x="242570" y="7620"/>
                    <a:pt x="267970" y="5080"/>
                    <a:pt x="292100" y="7620"/>
                  </a:cubicBezTo>
                  <a:cubicBezTo>
                    <a:pt x="316230" y="10160"/>
                    <a:pt x="341630" y="15240"/>
                    <a:pt x="363220" y="25400"/>
                  </a:cubicBezTo>
                  <a:cubicBezTo>
                    <a:pt x="386080" y="35560"/>
                    <a:pt x="407670" y="49530"/>
                    <a:pt x="425450" y="66040"/>
                  </a:cubicBezTo>
                  <a:cubicBezTo>
                    <a:pt x="443230" y="82550"/>
                    <a:pt x="459740" y="102870"/>
                    <a:pt x="471170" y="124460"/>
                  </a:cubicBezTo>
                  <a:cubicBezTo>
                    <a:pt x="482600" y="146050"/>
                    <a:pt x="492760" y="170180"/>
                    <a:pt x="496570" y="194310"/>
                  </a:cubicBezTo>
                  <a:cubicBezTo>
                    <a:pt x="500380" y="218440"/>
                    <a:pt x="501650" y="243840"/>
                    <a:pt x="497840" y="267970"/>
                  </a:cubicBezTo>
                  <a:cubicBezTo>
                    <a:pt x="494030" y="292100"/>
                    <a:pt x="487680" y="316230"/>
                    <a:pt x="476250" y="337820"/>
                  </a:cubicBezTo>
                  <a:cubicBezTo>
                    <a:pt x="464820" y="359410"/>
                    <a:pt x="449580" y="379730"/>
                    <a:pt x="431800" y="397510"/>
                  </a:cubicBezTo>
                  <a:cubicBezTo>
                    <a:pt x="414020" y="414020"/>
                    <a:pt x="393700" y="430530"/>
                    <a:pt x="372110" y="440690"/>
                  </a:cubicBezTo>
                  <a:cubicBezTo>
                    <a:pt x="350520" y="452120"/>
                    <a:pt x="304800" y="468630"/>
                    <a:pt x="300990" y="462280"/>
                  </a:cubicBezTo>
                  <a:cubicBezTo>
                    <a:pt x="295910" y="453390"/>
                    <a:pt x="402590" y="369570"/>
                    <a:pt x="396240" y="361950"/>
                  </a:cubicBezTo>
                  <a:cubicBezTo>
                    <a:pt x="388620" y="350520"/>
                    <a:pt x="208280" y="472440"/>
                    <a:pt x="158750" y="472440"/>
                  </a:cubicBezTo>
                  <a:cubicBezTo>
                    <a:pt x="135890" y="472440"/>
                    <a:pt x="124460" y="459740"/>
                    <a:pt x="109220" y="449580"/>
                  </a:cubicBezTo>
                  <a:cubicBezTo>
                    <a:pt x="93980" y="439420"/>
                    <a:pt x="80010" y="430530"/>
                    <a:pt x="66040" y="414020"/>
                  </a:cubicBezTo>
                  <a:cubicBezTo>
                    <a:pt x="46990" y="391160"/>
                    <a:pt x="21590" y="353060"/>
                    <a:pt x="11430" y="318770"/>
                  </a:cubicBezTo>
                  <a:cubicBezTo>
                    <a:pt x="1270" y="284480"/>
                    <a:pt x="0" y="243840"/>
                    <a:pt x="7620" y="209550"/>
                  </a:cubicBezTo>
                  <a:cubicBezTo>
                    <a:pt x="15240" y="175260"/>
                    <a:pt x="31750" y="138430"/>
                    <a:pt x="54610" y="111760"/>
                  </a:cubicBezTo>
                  <a:cubicBezTo>
                    <a:pt x="77470" y="83820"/>
                    <a:pt x="109220" y="59690"/>
                    <a:pt x="142240" y="45720"/>
                  </a:cubicBezTo>
                  <a:cubicBezTo>
                    <a:pt x="175260" y="31750"/>
                    <a:pt x="205740" y="25400"/>
                    <a:pt x="250190" y="27940"/>
                  </a:cubicBezTo>
                  <a:cubicBezTo>
                    <a:pt x="325120" y="33020"/>
                    <a:pt x="476250" y="85090"/>
                    <a:pt x="546100" y="116840"/>
                  </a:cubicBezTo>
                  <a:cubicBezTo>
                    <a:pt x="588010" y="135890"/>
                    <a:pt x="614680" y="149860"/>
                    <a:pt x="638810" y="175260"/>
                  </a:cubicBezTo>
                  <a:cubicBezTo>
                    <a:pt x="662940" y="200660"/>
                    <a:pt x="683260" y="241300"/>
                    <a:pt x="693420" y="269240"/>
                  </a:cubicBezTo>
                  <a:cubicBezTo>
                    <a:pt x="701040" y="289560"/>
                    <a:pt x="702310" y="302260"/>
                    <a:pt x="702310" y="323850"/>
                  </a:cubicBezTo>
                  <a:cubicBezTo>
                    <a:pt x="702310" y="353060"/>
                    <a:pt x="695960" y="398780"/>
                    <a:pt x="680720" y="430530"/>
                  </a:cubicBezTo>
                  <a:cubicBezTo>
                    <a:pt x="665480" y="462280"/>
                    <a:pt x="638810" y="494030"/>
                    <a:pt x="610870" y="515620"/>
                  </a:cubicBezTo>
                  <a:cubicBezTo>
                    <a:pt x="582930" y="537210"/>
                    <a:pt x="544830" y="552450"/>
                    <a:pt x="510540" y="558800"/>
                  </a:cubicBezTo>
                  <a:cubicBezTo>
                    <a:pt x="474980" y="565150"/>
                    <a:pt x="401320" y="549910"/>
                    <a:pt x="401320" y="549910"/>
                  </a:cubicBezTo>
                </a:path>
              </a:pathLst>
            </a:custGeom>
            <a:solidFill>
              <a:srgbClr val="F9F5E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54800" y="5804124"/>
            <a:ext cx="747799" cy="1619250"/>
          </a:xfrm>
          <a:custGeom>
            <a:avLst/>
            <a:gdLst/>
            <a:ahLst/>
            <a:cxnLst/>
            <a:rect r="r" b="b" t="t" l="l"/>
            <a:pathLst>
              <a:path h="1619250" w="747799">
                <a:moveTo>
                  <a:pt x="0" y="0"/>
                </a:moveTo>
                <a:lnTo>
                  <a:pt x="747800" y="0"/>
                </a:lnTo>
                <a:lnTo>
                  <a:pt x="7478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1042" y="4049163"/>
            <a:ext cx="12198951" cy="149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7"/>
              </a:lnSpc>
              <a:spcBef>
                <a:spcPct val="0"/>
              </a:spcBef>
            </a:pPr>
            <a:r>
              <a:rPr lang="en-US" sz="9789">
                <a:solidFill>
                  <a:srgbClr val="C55039"/>
                </a:solidFill>
                <a:latin typeface="Squada One"/>
              </a:rPr>
              <a:t>THANK YOU!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465315" y="3392846"/>
            <a:ext cx="1871652" cy="1871652"/>
          </a:xfrm>
          <a:custGeom>
            <a:avLst/>
            <a:gdLst/>
            <a:ahLst/>
            <a:cxnLst/>
            <a:rect r="r" b="b" t="t" l="l"/>
            <a:pathLst>
              <a:path h="1871652" w="1871652">
                <a:moveTo>
                  <a:pt x="0" y="0"/>
                </a:moveTo>
                <a:lnTo>
                  <a:pt x="1871652" y="0"/>
                </a:lnTo>
                <a:lnTo>
                  <a:pt x="1871652" y="1871652"/>
                </a:lnTo>
                <a:lnTo>
                  <a:pt x="0" y="1871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690100" y="301603"/>
            <a:ext cx="4045694" cy="711744"/>
            <a:chOff x="0" y="0"/>
            <a:chExt cx="5394259" cy="94899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11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822625"/>
            <a:ext cx="6673600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260775"/>
            <a:ext cx="6673600" cy="48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Klima Semi-Bold"/>
              </a:rPr>
              <a:t>Box Office Revenue Prediction:</a:t>
            </a:r>
            <a:r>
              <a:rPr lang="en-US" sz="2999">
                <a:solidFill>
                  <a:srgbClr val="000000"/>
                </a:solidFill>
                <a:latin typeface="Klima"/>
              </a:rPr>
              <a:t>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Klima"/>
              </a:rPr>
              <a:t>Film production companies want to predict a movie's potential box office revenue based on pre-release information to optimize their marketing and distribution strategies. They seek to identify key factors that significantly influence a movie's box office performance.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60424"/>
            <a:ext cx="6673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Squada One"/>
              </a:rPr>
              <a:t>PROBLEM STATEMENT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74492" y="1279474"/>
            <a:ext cx="2111559" cy="2246339"/>
          </a:xfrm>
          <a:custGeom>
            <a:avLst/>
            <a:gdLst/>
            <a:ahLst/>
            <a:cxnLst/>
            <a:rect r="r" b="b" t="t" l="l"/>
            <a:pathLst>
              <a:path h="2246339" w="2111559">
                <a:moveTo>
                  <a:pt x="0" y="0"/>
                </a:moveTo>
                <a:lnTo>
                  <a:pt x="2111558" y="0"/>
                </a:lnTo>
                <a:lnTo>
                  <a:pt x="2111558" y="2246340"/>
                </a:lnTo>
                <a:lnTo>
                  <a:pt x="0" y="224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51632"/>
            <a:ext cx="11548928" cy="6135368"/>
          </a:xfrm>
          <a:custGeom>
            <a:avLst/>
            <a:gdLst/>
            <a:ahLst/>
            <a:cxnLst/>
            <a:rect r="r" b="b" t="t" l="l"/>
            <a:pathLst>
              <a:path h="6135368" w="11548928">
                <a:moveTo>
                  <a:pt x="0" y="0"/>
                </a:moveTo>
                <a:lnTo>
                  <a:pt x="11548928" y="0"/>
                </a:lnTo>
                <a:lnTo>
                  <a:pt x="11548928" y="6135368"/>
                </a:lnTo>
                <a:lnTo>
                  <a:pt x="0" y="6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07571" y="3512021"/>
            <a:ext cx="3445401" cy="6440002"/>
          </a:xfrm>
          <a:custGeom>
            <a:avLst/>
            <a:gdLst/>
            <a:ahLst/>
            <a:cxnLst/>
            <a:rect r="r" b="b" t="t" l="l"/>
            <a:pathLst>
              <a:path h="6440002" w="3445401">
                <a:moveTo>
                  <a:pt x="0" y="0"/>
                </a:moveTo>
                <a:lnTo>
                  <a:pt x="3445400" y="0"/>
                </a:lnTo>
                <a:lnTo>
                  <a:pt x="3445400" y="6440002"/>
                </a:lnTo>
                <a:lnTo>
                  <a:pt x="0" y="6440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087191" y="2636432"/>
            <a:ext cx="3171334" cy="3309742"/>
          </a:xfrm>
          <a:custGeom>
            <a:avLst/>
            <a:gdLst/>
            <a:ahLst/>
            <a:cxnLst/>
            <a:rect r="r" b="b" t="t" l="l"/>
            <a:pathLst>
              <a:path h="3309742" w="3171334">
                <a:moveTo>
                  <a:pt x="3171334" y="0"/>
                </a:moveTo>
                <a:lnTo>
                  <a:pt x="0" y="0"/>
                </a:lnTo>
                <a:lnTo>
                  <a:pt x="0" y="3309742"/>
                </a:lnTo>
                <a:lnTo>
                  <a:pt x="3171334" y="3309742"/>
                </a:lnTo>
                <a:lnTo>
                  <a:pt x="317133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14301" y="4291303"/>
            <a:ext cx="881277" cy="1908277"/>
          </a:xfrm>
          <a:custGeom>
            <a:avLst/>
            <a:gdLst/>
            <a:ahLst/>
            <a:cxnLst/>
            <a:rect r="r" b="b" t="t" l="l"/>
            <a:pathLst>
              <a:path h="1908277" w="881277">
                <a:moveTo>
                  <a:pt x="0" y="0"/>
                </a:moveTo>
                <a:lnTo>
                  <a:pt x="881277" y="0"/>
                </a:lnTo>
                <a:lnTo>
                  <a:pt x="881277" y="1908277"/>
                </a:lnTo>
                <a:lnTo>
                  <a:pt x="0" y="1908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04156"/>
            <a:ext cx="6673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C55039"/>
                </a:solidFill>
                <a:latin typeface="Squada One"/>
              </a:rPr>
              <a:t>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673415" y="306358"/>
            <a:ext cx="4045694" cy="711744"/>
            <a:chOff x="0" y="0"/>
            <a:chExt cx="5394259" cy="94899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2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35076" y="9285286"/>
            <a:ext cx="24525085" cy="13028951"/>
          </a:xfrm>
          <a:custGeom>
            <a:avLst/>
            <a:gdLst/>
            <a:ahLst/>
            <a:cxnLst/>
            <a:rect r="r" b="b" t="t" l="l"/>
            <a:pathLst>
              <a:path h="13028951" w="24525085">
                <a:moveTo>
                  <a:pt x="0" y="0"/>
                </a:moveTo>
                <a:lnTo>
                  <a:pt x="24525085" y="0"/>
                </a:lnTo>
                <a:lnTo>
                  <a:pt x="24525085" y="13028951"/>
                </a:lnTo>
                <a:lnTo>
                  <a:pt x="0" y="13028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001611"/>
            <a:ext cx="3386999" cy="3285389"/>
          </a:xfrm>
          <a:custGeom>
            <a:avLst/>
            <a:gdLst/>
            <a:ahLst/>
            <a:cxnLst/>
            <a:rect r="r" b="b" t="t" l="l"/>
            <a:pathLst>
              <a:path h="3285389" w="3386999">
                <a:moveTo>
                  <a:pt x="0" y="0"/>
                </a:moveTo>
                <a:lnTo>
                  <a:pt x="3386999" y="0"/>
                </a:lnTo>
                <a:lnTo>
                  <a:pt x="3386999" y="3285389"/>
                </a:lnTo>
                <a:lnTo>
                  <a:pt x="0" y="3285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2604" y="8267847"/>
            <a:ext cx="1648878" cy="1642695"/>
          </a:xfrm>
          <a:custGeom>
            <a:avLst/>
            <a:gdLst/>
            <a:ahLst/>
            <a:cxnLst/>
            <a:rect r="r" b="b" t="t" l="l"/>
            <a:pathLst>
              <a:path h="1642695" w="1648878">
                <a:moveTo>
                  <a:pt x="0" y="0"/>
                </a:moveTo>
                <a:lnTo>
                  <a:pt x="1648878" y="0"/>
                </a:lnTo>
                <a:lnTo>
                  <a:pt x="1648878" y="1642695"/>
                </a:lnTo>
                <a:lnTo>
                  <a:pt x="0" y="1642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6704" y="8672197"/>
            <a:ext cx="2622841" cy="1226178"/>
          </a:xfrm>
          <a:custGeom>
            <a:avLst/>
            <a:gdLst/>
            <a:ahLst/>
            <a:cxnLst/>
            <a:rect r="r" b="b" t="t" l="l"/>
            <a:pathLst>
              <a:path h="1226178" w="2622841">
                <a:moveTo>
                  <a:pt x="0" y="0"/>
                </a:moveTo>
                <a:lnTo>
                  <a:pt x="2622841" y="0"/>
                </a:lnTo>
                <a:lnTo>
                  <a:pt x="2622841" y="1226178"/>
                </a:lnTo>
                <a:lnTo>
                  <a:pt x="0" y="1226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404767" y="6409963"/>
            <a:ext cx="2240370" cy="3500579"/>
          </a:xfrm>
          <a:custGeom>
            <a:avLst/>
            <a:gdLst/>
            <a:ahLst/>
            <a:cxnLst/>
            <a:rect r="r" b="b" t="t" l="l"/>
            <a:pathLst>
              <a:path h="3500579" w="2240370">
                <a:moveTo>
                  <a:pt x="2240371" y="0"/>
                </a:moveTo>
                <a:lnTo>
                  <a:pt x="0" y="0"/>
                </a:lnTo>
                <a:lnTo>
                  <a:pt x="0" y="3500579"/>
                </a:lnTo>
                <a:lnTo>
                  <a:pt x="2240371" y="3500579"/>
                </a:lnTo>
                <a:lnTo>
                  <a:pt x="224037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66070" y="8557928"/>
            <a:ext cx="3453903" cy="2135140"/>
          </a:xfrm>
          <a:custGeom>
            <a:avLst/>
            <a:gdLst/>
            <a:ahLst/>
            <a:cxnLst/>
            <a:rect r="r" b="b" t="t" l="l"/>
            <a:pathLst>
              <a:path h="2135140" w="3453903">
                <a:moveTo>
                  <a:pt x="0" y="0"/>
                </a:moveTo>
                <a:lnTo>
                  <a:pt x="3453903" y="0"/>
                </a:lnTo>
                <a:lnTo>
                  <a:pt x="3453903" y="2135140"/>
                </a:lnTo>
                <a:lnTo>
                  <a:pt x="0" y="2135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35195" y="7468178"/>
            <a:ext cx="1252180" cy="2408039"/>
          </a:xfrm>
          <a:custGeom>
            <a:avLst/>
            <a:gdLst/>
            <a:ahLst/>
            <a:cxnLst/>
            <a:rect r="r" b="b" t="t" l="l"/>
            <a:pathLst>
              <a:path h="2408039" w="1252180">
                <a:moveTo>
                  <a:pt x="0" y="0"/>
                </a:moveTo>
                <a:lnTo>
                  <a:pt x="1252180" y="0"/>
                </a:lnTo>
                <a:lnTo>
                  <a:pt x="1252180" y="2408039"/>
                </a:lnTo>
                <a:lnTo>
                  <a:pt x="0" y="24080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1025212" y="3354469"/>
            <a:ext cx="4809275" cy="16298"/>
          </a:xfrm>
          <a:prstGeom prst="line">
            <a:avLst/>
          </a:prstGeom>
          <a:ln cap="flat" w="28575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6739362" y="3295309"/>
            <a:ext cx="5137864" cy="30585"/>
          </a:xfrm>
          <a:prstGeom prst="line">
            <a:avLst/>
          </a:prstGeom>
          <a:ln cap="flat" w="28575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2449976" y="3309597"/>
            <a:ext cx="4809275" cy="16298"/>
          </a:xfrm>
          <a:prstGeom prst="line">
            <a:avLst/>
          </a:prstGeom>
          <a:ln cap="flat" w="28575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739411" y="3502107"/>
            <a:ext cx="4809275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Develop a predictive model that can estimate a movie's potential box office revenue based on pre-release information.</a:t>
            </a:r>
          </a:p>
          <a:p>
            <a:pPr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Train and validate the model to ensure accuracy.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9928" y="3546979"/>
            <a:ext cx="4809275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Create reports summarizing factors influencing box office revenue and predictive models.</a:t>
            </a:r>
          </a:p>
          <a:p>
            <a:pPr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Generate visualizations to illustrate the relationships between factors and revenue.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164" y="3546979"/>
            <a:ext cx="4809275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Identify factors that influence a movie's box office performance by analyzing correlations and trends.</a:t>
            </a:r>
          </a:p>
          <a:p>
            <a:pPr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Klima"/>
              </a:rPr>
              <a:t>Understand the relationships between variables like Votes, Gross, Movie Rating , and Stars.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5776" y="252459"/>
            <a:ext cx="7553888" cy="113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28"/>
              </a:lnSpc>
              <a:spcBef>
                <a:spcPct val="0"/>
              </a:spcBef>
            </a:pPr>
            <a:r>
              <a:rPr lang="en-US" sz="7357">
                <a:solidFill>
                  <a:srgbClr val="000000"/>
                </a:solidFill>
                <a:latin typeface="Squada One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25776" y="180975"/>
            <a:ext cx="7553888" cy="113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28"/>
              </a:lnSpc>
              <a:spcBef>
                <a:spcPct val="0"/>
              </a:spcBef>
            </a:pPr>
            <a:r>
              <a:rPr lang="en-US" sz="7357">
                <a:solidFill>
                  <a:srgbClr val="C55039"/>
                </a:solidFill>
                <a:latin typeface="Squada One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0025" y="1784221"/>
            <a:ext cx="48092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Squada One Semi-Bold"/>
              </a:rPr>
              <a:t>REPORTING AND VISUALIZATION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761106"/>
            <a:ext cx="4809275" cy="1564843"/>
            <a:chOff x="0" y="0"/>
            <a:chExt cx="6412367" cy="208645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4933"/>
              <a:ext cx="6412367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latin typeface="Squada One Semi-Bold"/>
                </a:rPr>
                <a:t>EXPLORATORY DATA ANALYSIS (EDA)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6412367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C55039"/>
                  </a:solidFill>
                  <a:latin typeface="Squada One Semi-Bold"/>
                </a:rPr>
                <a:t>EXPLORATORY DATA ANALYSIS (EDA)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39314" y="1733094"/>
            <a:ext cx="5326813" cy="1552013"/>
            <a:chOff x="0" y="0"/>
            <a:chExt cx="7102417" cy="20693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7825"/>
              <a:ext cx="7102288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latin typeface="Squada One Semi-Bold"/>
                </a:rPr>
                <a:t>DATA-DRIVEN DECISION MAKING (DPL) MODEL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9" y="-9525"/>
              <a:ext cx="7102288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C55039"/>
                  </a:solidFill>
                  <a:latin typeface="Squada One Semi-Bold"/>
                </a:rPr>
                <a:t>DATA-DRIVEN DECISION MAKING (DPL) MODEL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450025" y="1751581"/>
            <a:ext cx="48092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C55039"/>
                </a:solidFill>
                <a:latin typeface="Squada One Semi-Bold"/>
              </a:rPr>
              <a:t>REPORTING AND VISUALIZATION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825815" y="458758"/>
            <a:ext cx="4045694" cy="711744"/>
            <a:chOff x="0" y="0"/>
            <a:chExt cx="5394259" cy="948992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3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266950"/>
            <a:ext cx="8115300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468604" y="1795533"/>
            <a:ext cx="13064915" cy="14158453"/>
            <a:chOff x="0" y="0"/>
            <a:chExt cx="17419887" cy="188779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486400"/>
              <a:ext cx="17419887" cy="13391538"/>
            </a:xfrm>
            <a:custGeom>
              <a:avLst/>
              <a:gdLst/>
              <a:ahLst/>
              <a:cxnLst/>
              <a:rect r="r" b="b" t="t" l="l"/>
              <a:pathLst>
                <a:path h="13391538" w="17419887">
                  <a:moveTo>
                    <a:pt x="0" y="0"/>
                  </a:moveTo>
                  <a:lnTo>
                    <a:pt x="17419887" y="0"/>
                  </a:lnTo>
                  <a:lnTo>
                    <a:pt x="17419887" y="13391538"/>
                  </a:lnTo>
                  <a:lnTo>
                    <a:pt x="0" y="1339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923028" y="0"/>
              <a:ext cx="6878323" cy="6070120"/>
            </a:xfrm>
            <a:custGeom>
              <a:avLst/>
              <a:gdLst/>
              <a:ahLst/>
              <a:cxnLst/>
              <a:rect r="r" b="b" t="t" l="l"/>
              <a:pathLst>
                <a:path h="6070120" w="6878323">
                  <a:moveTo>
                    <a:pt x="0" y="0"/>
                  </a:moveTo>
                  <a:lnTo>
                    <a:pt x="6878323" y="0"/>
                  </a:lnTo>
                  <a:lnTo>
                    <a:pt x="6878323" y="6070120"/>
                  </a:lnTo>
                  <a:lnTo>
                    <a:pt x="0" y="6070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74464" y="6546427"/>
              <a:ext cx="6375452" cy="1564884"/>
            </a:xfrm>
            <a:custGeom>
              <a:avLst/>
              <a:gdLst/>
              <a:ahLst/>
              <a:cxnLst/>
              <a:rect r="r" b="b" t="t" l="l"/>
              <a:pathLst>
                <a:path h="1564884" w="6375452">
                  <a:moveTo>
                    <a:pt x="0" y="0"/>
                  </a:moveTo>
                  <a:lnTo>
                    <a:pt x="6375452" y="0"/>
                  </a:lnTo>
                  <a:lnTo>
                    <a:pt x="6375452" y="1564883"/>
                  </a:lnTo>
                  <a:lnTo>
                    <a:pt x="0" y="1564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88241" y="4216400"/>
              <a:ext cx="1463675" cy="2540000"/>
            </a:xfrm>
            <a:custGeom>
              <a:avLst/>
              <a:gdLst/>
              <a:ahLst/>
              <a:cxnLst/>
              <a:rect r="r" b="b" t="t" l="l"/>
              <a:pathLst>
                <a:path h="2540000" w="1463675">
                  <a:moveTo>
                    <a:pt x="0" y="0"/>
                  </a:moveTo>
                  <a:lnTo>
                    <a:pt x="1463675" y="0"/>
                  </a:lnTo>
                  <a:lnTo>
                    <a:pt x="1463675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74464" y="385066"/>
              <a:ext cx="6375452" cy="3190739"/>
            </a:xfrm>
            <a:custGeom>
              <a:avLst/>
              <a:gdLst/>
              <a:ahLst/>
              <a:cxnLst/>
              <a:rect r="r" b="b" t="t" l="l"/>
              <a:pathLst>
                <a:path h="3190739" w="6375452">
                  <a:moveTo>
                    <a:pt x="0" y="0"/>
                  </a:moveTo>
                  <a:lnTo>
                    <a:pt x="6375452" y="0"/>
                  </a:lnTo>
                  <a:lnTo>
                    <a:pt x="6375452" y="3190738"/>
                  </a:lnTo>
                  <a:lnTo>
                    <a:pt x="0" y="3190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406" r="0" b="-10771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965485" y="3575804"/>
              <a:ext cx="6793410" cy="240373"/>
              <a:chOff x="0" y="0"/>
              <a:chExt cx="1341908" cy="474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1908" cy="47481"/>
              </a:xfrm>
              <a:custGeom>
                <a:avLst/>
                <a:gdLst/>
                <a:ahLst/>
                <a:cxnLst/>
                <a:rect r="r" b="b" t="t" l="l"/>
                <a:pathLst>
                  <a:path h="47481" w="1341908">
                    <a:moveTo>
                      <a:pt x="0" y="0"/>
                    </a:moveTo>
                    <a:lnTo>
                      <a:pt x="1341908" y="0"/>
                    </a:lnTo>
                    <a:lnTo>
                      <a:pt x="1341908" y="47481"/>
                    </a:lnTo>
                    <a:lnTo>
                      <a:pt x="0" y="47481"/>
                    </a:ln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1341908" cy="1427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3978215" y="611158"/>
            <a:ext cx="4045694" cy="711744"/>
            <a:chOff x="0" y="0"/>
            <a:chExt cx="5394259" cy="94899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4</a:t>
                </a: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384062" y="4230345"/>
            <a:ext cx="9404577" cy="5471797"/>
          </a:xfrm>
          <a:custGeom>
            <a:avLst/>
            <a:gdLst/>
            <a:ahLst/>
            <a:cxnLst/>
            <a:rect r="r" b="b" t="t" l="l"/>
            <a:pathLst>
              <a:path h="5471797" w="9404577">
                <a:moveTo>
                  <a:pt x="0" y="0"/>
                </a:moveTo>
                <a:lnTo>
                  <a:pt x="9404576" y="0"/>
                </a:lnTo>
                <a:lnTo>
                  <a:pt x="9404576" y="5471797"/>
                </a:lnTo>
                <a:lnTo>
                  <a:pt x="0" y="5471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351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436482"/>
            <a:ext cx="8115300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Klima"/>
              </a:rPr>
              <a:t>Data was obtained by web scraping the website of IMDb's top-rated movie listings using one of the most famous library beautiful soup 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948665"/>
            <a:ext cx="8115300" cy="1299235"/>
            <a:chOff x="0" y="0"/>
            <a:chExt cx="10820400" cy="173231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87664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Squada One"/>
                </a:rPr>
                <a:t>DATA ACQUISITION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C55039"/>
                  </a:solidFill>
                  <a:latin typeface="Squada One"/>
                </a:rPr>
                <a:t>DATA ACQUISITION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266950"/>
            <a:ext cx="8115300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978215" y="611158"/>
            <a:ext cx="4045694" cy="711744"/>
            <a:chOff x="0" y="0"/>
            <a:chExt cx="5394259" cy="94899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5</a:t>
                </a: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559058" y="2675339"/>
            <a:ext cx="8271167" cy="3045447"/>
          </a:xfrm>
          <a:custGeom>
            <a:avLst/>
            <a:gdLst/>
            <a:ahLst/>
            <a:cxnLst/>
            <a:rect r="r" b="b" t="t" l="l"/>
            <a:pathLst>
              <a:path h="3045447" w="8271167">
                <a:moveTo>
                  <a:pt x="0" y="0"/>
                </a:moveTo>
                <a:lnTo>
                  <a:pt x="8271167" y="0"/>
                </a:lnTo>
                <a:lnTo>
                  <a:pt x="8271167" y="3045447"/>
                </a:lnTo>
                <a:lnTo>
                  <a:pt x="0" y="304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47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058" y="6111311"/>
            <a:ext cx="8271167" cy="3823797"/>
          </a:xfrm>
          <a:custGeom>
            <a:avLst/>
            <a:gdLst/>
            <a:ahLst/>
            <a:cxnLst/>
            <a:rect r="r" b="b" t="t" l="l"/>
            <a:pathLst>
              <a:path h="3823797" w="8271167">
                <a:moveTo>
                  <a:pt x="0" y="0"/>
                </a:moveTo>
                <a:lnTo>
                  <a:pt x="8271167" y="0"/>
                </a:lnTo>
                <a:lnTo>
                  <a:pt x="8271167" y="3823797"/>
                </a:lnTo>
                <a:lnTo>
                  <a:pt x="0" y="382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04620" y="2675339"/>
            <a:ext cx="9183380" cy="6582961"/>
          </a:xfrm>
          <a:custGeom>
            <a:avLst/>
            <a:gdLst/>
            <a:ahLst/>
            <a:cxnLst/>
            <a:rect r="r" b="b" t="t" l="l"/>
            <a:pathLst>
              <a:path h="6582961" w="9183380">
                <a:moveTo>
                  <a:pt x="0" y="0"/>
                </a:moveTo>
                <a:lnTo>
                  <a:pt x="9183380" y="0"/>
                </a:lnTo>
                <a:lnTo>
                  <a:pt x="9183380" y="6582961"/>
                </a:lnTo>
                <a:lnTo>
                  <a:pt x="0" y="6582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365" b="-350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948665"/>
            <a:ext cx="8115300" cy="1299235"/>
            <a:chOff x="0" y="0"/>
            <a:chExt cx="10820400" cy="173231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7664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Squada One"/>
                </a:rPr>
                <a:t>DATA ACQUISITION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C55039"/>
                  </a:solidFill>
                  <a:latin typeface="Squada One"/>
                </a:rPr>
                <a:t>DATA ACQUISITION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133714" y="9603883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2389568"/>
                </a:moveTo>
                <a:lnTo>
                  <a:pt x="20555428" y="2389568"/>
                </a:lnTo>
                <a:lnTo>
                  <a:pt x="20555428" y="0"/>
                </a:lnTo>
                <a:lnTo>
                  <a:pt x="0" y="0"/>
                </a:lnTo>
                <a:lnTo>
                  <a:pt x="0" y="23895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3714" y="-1680467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0"/>
                </a:moveTo>
                <a:lnTo>
                  <a:pt x="20555428" y="0"/>
                </a:lnTo>
                <a:lnTo>
                  <a:pt x="20555428" y="2389568"/>
                </a:lnTo>
                <a:lnTo>
                  <a:pt x="0" y="238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63954" y="7813750"/>
            <a:ext cx="13025623" cy="2034998"/>
            <a:chOff x="0" y="0"/>
            <a:chExt cx="17367497" cy="2713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999524" y="1079500"/>
              <a:ext cx="3367973" cy="1574527"/>
            </a:xfrm>
            <a:custGeom>
              <a:avLst/>
              <a:gdLst/>
              <a:ahLst/>
              <a:cxnLst/>
              <a:rect r="r" b="b" t="t" l="l"/>
              <a:pathLst>
                <a:path h="1574527" w="3367973">
                  <a:moveTo>
                    <a:pt x="0" y="0"/>
                  </a:moveTo>
                  <a:lnTo>
                    <a:pt x="3367973" y="0"/>
                  </a:lnTo>
                  <a:lnTo>
                    <a:pt x="3367973" y="1574527"/>
                  </a:lnTo>
                  <a:lnTo>
                    <a:pt x="0" y="157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178981" y="0"/>
              <a:ext cx="3009059" cy="2159000"/>
            </a:xfrm>
            <a:custGeom>
              <a:avLst/>
              <a:gdLst/>
              <a:ahLst/>
              <a:cxnLst/>
              <a:rect r="r" b="b" t="t" l="l"/>
              <a:pathLst>
                <a:path h="2159000" w="3009059">
                  <a:moveTo>
                    <a:pt x="0" y="0"/>
                  </a:moveTo>
                  <a:lnTo>
                    <a:pt x="3009059" y="0"/>
                  </a:lnTo>
                  <a:lnTo>
                    <a:pt x="3009059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452286"/>
              <a:ext cx="1122680" cy="2159000"/>
            </a:xfrm>
            <a:custGeom>
              <a:avLst/>
              <a:gdLst/>
              <a:ahLst/>
              <a:cxnLst/>
              <a:rect r="r" b="b" t="t" l="l"/>
              <a:pathLst>
                <a:path h="2159000" w="1122680">
                  <a:moveTo>
                    <a:pt x="0" y="0"/>
                  </a:moveTo>
                  <a:lnTo>
                    <a:pt x="1122680" y="0"/>
                  </a:lnTo>
                  <a:lnTo>
                    <a:pt x="1122680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566193" y="554331"/>
              <a:ext cx="1244124" cy="2159000"/>
            </a:xfrm>
            <a:custGeom>
              <a:avLst/>
              <a:gdLst/>
              <a:ahLst/>
              <a:cxnLst/>
              <a:rect r="r" b="b" t="t" l="l"/>
              <a:pathLst>
                <a:path h="2159000" w="1244124">
                  <a:moveTo>
                    <a:pt x="0" y="0"/>
                  </a:moveTo>
                  <a:lnTo>
                    <a:pt x="1244124" y="0"/>
                  </a:lnTo>
                  <a:lnTo>
                    <a:pt x="1244124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40839" y="350241"/>
              <a:ext cx="5054738" cy="2363090"/>
            </a:xfrm>
            <a:custGeom>
              <a:avLst/>
              <a:gdLst/>
              <a:ahLst/>
              <a:cxnLst/>
              <a:rect r="r" b="b" t="t" l="l"/>
              <a:pathLst>
                <a:path h="2363090" w="5054738">
                  <a:moveTo>
                    <a:pt x="0" y="0"/>
                  </a:moveTo>
                  <a:lnTo>
                    <a:pt x="5054737" y="0"/>
                  </a:lnTo>
                  <a:lnTo>
                    <a:pt x="5054737" y="2363090"/>
                  </a:lnTo>
                  <a:lnTo>
                    <a:pt x="0" y="2363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904219" y="933868"/>
            <a:ext cx="4045694" cy="711744"/>
            <a:chOff x="0" y="0"/>
            <a:chExt cx="5394259" cy="9489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6</a:t>
                </a: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79078" y="2523830"/>
            <a:ext cx="17929843" cy="5040938"/>
          </a:xfrm>
          <a:custGeom>
            <a:avLst/>
            <a:gdLst/>
            <a:ahLst/>
            <a:cxnLst/>
            <a:rect r="r" b="b" t="t" l="l"/>
            <a:pathLst>
              <a:path h="5040938" w="17929843">
                <a:moveTo>
                  <a:pt x="0" y="0"/>
                </a:moveTo>
                <a:lnTo>
                  <a:pt x="17929844" y="0"/>
                </a:lnTo>
                <a:lnTo>
                  <a:pt x="17929844" y="5040938"/>
                </a:lnTo>
                <a:lnTo>
                  <a:pt x="0" y="5040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377" t="-806" r="-1153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65464" y="995995"/>
            <a:ext cx="8115300" cy="1299235"/>
            <a:chOff x="0" y="0"/>
            <a:chExt cx="10820400" cy="173231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87664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Squada One"/>
                </a:rPr>
                <a:t>DATA ACQUISITION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1082040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C55039"/>
                  </a:solidFill>
                  <a:latin typeface="Squada One"/>
                </a:rPr>
                <a:t>DATA ACQUISITION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847234" y="3783965"/>
            <a:ext cx="6926626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47461" y="4321810"/>
            <a:ext cx="6926399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Klima"/>
              </a:rPr>
              <a:t>Summarizing and providing an overview of a dataset's key characteristics and attributes.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-5506694" y="4462882"/>
            <a:ext cx="11709553" cy="1361235"/>
          </a:xfrm>
          <a:custGeom>
            <a:avLst/>
            <a:gdLst/>
            <a:ahLst/>
            <a:cxnLst/>
            <a:rect r="r" b="b" t="t" l="l"/>
            <a:pathLst>
              <a:path h="1361235" w="11709553">
                <a:moveTo>
                  <a:pt x="0" y="0"/>
                </a:moveTo>
                <a:lnTo>
                  <a:pt x="11709553" y="0"/>
                </a:lnTo>
                <a:lnTo>
                  <a:pt x="11709553" y="1361236"/>
                </a:lnTo>
                <a:lnTo>
                  <a:pt x="0" y="1361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40348">
            <a:off x="2222637" y="6774832"/>
            <a:ext cx="3249390" cy="2615759"/>
          </a:xfrm>
          <a:custGeom>
            <a:avLst/>
            <a:gdLst/>
            <a:ahLst/>
            <a:cxnLst/>
            <a:rect r="r" b="b" t="t" l="l"/>
            <a:pathLst>
              <a:path h="2615759" w="3249390">
                <a:moveTo>
                  <a:pt x="0" y="0"/>
                </a:moveTo>
                <a:lnTo>
                  <a:pt x="3249390" y="0"/>
                </a:lnTo>
                <a:lnTo>
                  <a:pt x="3249390" y="2615758"/>
                </a:lnTo>
                <a:lnTo>
                  <a:pt x="0" y="261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130242" y="6017193"/>
            <a:ext cx="2134116" cy="3703455"/>
          </a:xfrm>
          <a:custGeom>
            <a:avLst/>
            <a:gdLst/>
            <a:ahLst/>
            <a:cxnLst/>
            <a:rect r="r" b="b" t="t" l="l"/>
            <a:pathLst>
              <a:path h="3703455" w="2134116">
                <a:moveTo>
                  <a:pt x="2134116" y="0"/>
                </a:moveTo>
                <a:lnTo>
                  <a:pt x="0" y="0"/>
                </a:lnTo>
                <a:lnTo>
                  <a:pt x="0" y="3703455"/>
                </a:lnTo>
                <a:lnTo>
                  <a:pt x="2134116" y="3703455"/>
                </a:lnTo>
                <a:lnTo>
                  <a:pt x="213411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43438" y="1547799"/>
            <a:ext cx="8387451" cy="747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Klima"/>
              </a:rPr>
              <a:t>This dataset comprises of 1000 observations and 11 attributes, providing a rich mix of both numeric and text data. Notably, this dataset has been partially cleaned, and there are no missing values remaining and and was web scraped from IMDb's top-rated movie listings (</a:t>
            </a:r>
            <a:r>
              <a:rPr lang="en-US" sz="3499">
                <a:solidFill>
                  <a:srgbClr val="C55039"/>
                </a:solidFill>
                <a:latin typeface="Klima"/>
              </a:rPr>
              <a:t>https://www.imdb.com/search/title/?count=100&amp;groups=top_1000&amp;sort=user_rating</a:t>
            </a:r>
            <a:r>
              <a:rPr lang="en-US" sz="3499">
                <a:solidFill>
                  <a:srgbClr val="000000"/>
                </a:solidFill>
                <a:latin typeface="Klima"/>
              </a:rPr>
              <a:t>) on 2nd September , 2023, by Shubh Agarwal, Sneh Patel, and Shreyasee Shinde.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785195" y="316956"/>
            <a:ext cx="4045694" cy="711744"/>
            <a:chOff x="0" y="0"/>
            <a:chExt cx="5394259" cy="94899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7</a:t>
                </a: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772870" y="1269036"/>
            <a:ext cx="692639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Squada One"/>
              </a:rPr>
              <a:t>DATA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Squada One"/>
              </a:rPr>
              <a:t>DESCRIPTION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2870" y="1218172"/>
            <a:ext cx="692639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C55039"/>
                </a:solidFill>
                <a:latin typeface="Squada One"/>
              </a:rPr>
              <a:t>DATA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C55039"/>
                </a:solidFill>
                <a:latin typeface="Squada One"/>
              </a:rPr>
              <a:t>DESCRIPTION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19846" y="2287396"/>
            <a:ext cx="7011655" cy="0"/>
          </a:xfrm>
          <a:prstGeom prst="line">
            <a:avLst/>
          </a:prstGeom>
          <a:ln cap="flat" w="38100">
            <a:solidFill>
              <a:srgbClr val="143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20233" y="1009650"/>
            <a:ext cx="743605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Squada One"/>
              </a:rPr>
              <a:t>ATTRIBUTES / VARIABLES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367536" y="2749450"/>
            <a:ext cx="5614757" cy="6884550"/>
            <a:chOff x="0" y="0"/>
            <a:chExt cx="2063969" cy="2530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3969" cy="2530741"/>
            </a:xfrm>
            <a:custGeom>
              <a:avLst/>
              <a:gdLst/>
              <a:ahLst/>
              <a:cxnLst/>
              <a:rect r="r" b="b" t="t" l="l"/>
              <a:pathLst>
                <a:path h="2530741" w="2063969">
                  <a:moveTo>
                    <a:pt x="0" y="0"/>
                  </a:moveTo>
                  <a:lnTo>
                    <a:pt x="2063969" y="0"/>
                  </a:lnTo>
                  <a:lnTo>
                    <a:pt x="2063969" y="2530741"/>
                  </a:lnTo>
                  <a:lnTo>
                    <a:pt x="0" y="2530741"/>
                  </a:lnTo>
                  <a:close/>
                </a:path>
              </a:pathLst>
            </a:custGeom>
            <a:solidFill>
              <a:srgbClr val="FCE45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63969" cy="2568841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48804" y="3117991"/>
            <a:ext cx="681696" cy="763473"/>
            <a:chOff x="0" y="0"/>
            <a:chExt cx="812800" cy="910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48804" y="4484434"/>
            <a:ext cx="681696" cy="763473"/>
            <a:chOff x="0" y="0"/>
            <a:chExt cx="812800" cy="9103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3"/>
                  </a:cubicBezTo>
                  <a:cubicBezTo>
                    <a:pt x="0" y="706527"/>
                    <a:pt x="181951" y="910305"/>
                    <a:pt x="406400" y="910305"/>
                  </a:cubicBezTo>
                  <a:cubicBezTo>
                    <a:pt x="630849" y="910305"/>
                    <a:pt x="812800" y="706527"/>
                    <a:pt x="812800" y="455153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EFEFE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48804" y="7217320"/>
            <a:ext cx="681696" cy="763473"/>
            <a:chOff x="0" y="0"/>
            <a:chExt cx="812800" cy="9103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EFEFE"/>
                  </a:solidFill>
                  <a:latin typeface="Canva Sans Bold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48804" y="5850877"/>
            <a:ext cx="681696" cy="763473"/>
            <a:chOff x="0" y="0"/>
            <a:chExt cx="812800" cy="910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EFEFE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67746" y="3117991"/>
            <a:ext cx="3088539" cy="681696"/>
            <a:chOff x="0" y="0"/>
            <a:chExt cx="1135338" cy="2505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35338" cy="288689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967746" y="4484434"/>
            <a:ext cx="3088539" cy="681696"/>
            <a:chOff x="0" y="0"/>
            <a:chExt cx="1135338" cy="2505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Year_of_release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67746" y="5848573"/>
            <a:ext cx="3088539" cy="681696"/>
            <a:chOff x="0" y="0"/>
            <a:chExt cx="1135338" cy="2505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Watchtime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67746" y="7217320"/>
            <a:ext cx="3088539" cy="681696"/>
            <a:chOff x="0" y="0"/>
            <a:chExt cx="1135338" cy="2505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Movie_Rating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5400000">
            <a:off x="-5506694" y="4462882"/>
            <a:ext cx="11709553" cy="1361235"/>
          </a:xfrm>
          <a:custGeom>
            <a:avLst/>
            <a:gdLst/>
            <a:ahLst/>
            <a:cxnLst/>
            <a:rect r="r" b="b" t="t" l="l"/>
            <a:pathLst>
              <a:path h="1361235" w="11709553">
                <a:moveTo>
                  <a:pt x="0" y="0"/>
                </a:moveTo>
                <a:lnTo>
                  <a:pt x="11709553" y="0"/>
                </a:lnTo>
                <a:lnTo>
                  <a:pt x="11709553" y="1361236"/>
                </a:lnTo>
                <a:lnTo>
                  <a:pt x="0" y="1361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848804" y="8571996"/>
            <a:ext cx="681696" cy="763473"/>
            <a:chOff x="0" y="0"/>
            <a:chExt cx="812800" cy="9103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967746" y="8571996"/>
            <a:ext cx="3088539" cy="681696"/>
            <a:chOff x="0" y="0"/>
            <a:chExt cx="1135338" cy="25058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Metascore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74175" y="2751754"/>
            <a:ext cx="5614757" cy="6884550"/>
            <a:chOff x="0" y="0"/>
            <a:chExt cx="2063969" cy="25307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63969" cy="2530741"/>
            </a:xfrm>
            <a:custGeom>
              <a:avLst/>
              <a:gdLst/>
              <a:ahLst/>
              <a:cxnLst/>
              <a:rect r="r" b="b" t="t" l="l"/>
              <a:pathLst>
                <a:path h="2530741" w="2063969">
                  <a:moveTo>
                    <a:pt x="0" y="0"/>
                  </a:moveTo>
                  <a:lnTo>
                    <a:pt x="2063969" y="0"/>
                  </a:lnTo>
                  <a:lnTo>
                    <a:pt x="2063969" y="2530741"/>
                  </a:lnTo>
                  <a:lnTo>
                    <a:pt x="0" y="2530741"/>
                  </a:lnTo>
                  <a:close/>
                </a:path>
              </a:pathLst>
            </a:custGeom>
            <a:solidFill>
              <a:srgbClr val="FCE45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063969" cy="2568841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855443" y="3120295"/>
            <a:ext cx="681696" cy="763473"/>
            <a:chOff x="0" y="0"/>
            <a:chExt cx="812800" cy="91030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855443" y="4486738"/>
            <a:ext cx="681696" cy="763473"/>
            <a:chOff x="0" y="0"/>
            <a:chExt cx="812800" cy="91030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7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855443" y="7219624"/>
            <a:ext cx="681696" cy="763473"/>
            <a:chOff x="0" y="0"/>
            <a:chExt cx="812800" cy="9103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9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855443" y="5853181"/>
            <a:ext cx="681696" cy="763473"/>
            <a:chOff x="0" y="0"/>
            <a:chExt cx="812800" cy="91030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8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974385" y="3120295"/>
            <a:ext cx="3088539" cy="681696"/>
            <a:chOff x="0" y="0"/>
            <a:chExt cx="1135338" cy="25058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Votes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974385" y="4486738"/>
            <a:ext cx="3088539" cy="681696"/>
            <a:chOff x="0" y="0"/>
            <a:chExt cx="1135338" cy="25058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Grosses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974385" y="5850877"/>
            <a:ext cx="3088539" cy="681696"/>
            <a:chOff x="0" y="0"/>
            <a:chExt cx="1135338" cy="25058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Description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2974385" y="7219624"/>
            <a:ext cx="3088539" cy="681696"/>
            <a:chOff x="0" y="0"/>
            <a:chExt cx="1135338" cy="25058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Director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1855443" y="8574300"/>
            <a:ext cx="681696" cy="763473"/>
            <a:chOff x="0" y="0"/>
            <a:chExt cx="812800" cy="91030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910305"/>
            </a:xfrm>
            <a:custGeom>
              <a:avLst/>
              <a:gdLst/>
              <a:ahLst/>
              <a:cxnLst/>
              <a:rect r="r" b="b" t="t" l="l"/>
              <a:pathLst>
                <a:path h="910305" w="812800">
                  <a:moveTo>
                    <a:pt x="406400" y="0"/>
                  </a:moveTo>
                  <a:cubicBezTo>
                    <a:pt x="181951" y="0"/>
                    <a:pt x="0" y="203779"/>
                    <a:pt x="0" y="455152"/>
                  </a:cubicBezTo>
                  <a:cubicBezTo>
                    <a:pt x="0" y="706526"/>
                    <a:pt x="181951" y="910305"/>
                    <a:pt x="406400" y="910305"/>
                  </a:cubicBezTo>
                  <a:cubicBezTo>
                    <a:pt x="630849" y="910305"/>
                    <a:pt x="812800" y="706526"/>
                    <a:pt x="812800" y="455152"/>
                  </a:cubicBezTo>
                  <a:cubicBezTo>
                    <a:pt x="812800" y="20377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9EA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76200" y="28575"/>
              <a:ext cx="660400" cy="805530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10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2974385" y="8574300"/>
            <a:ext cx="3088539" cy="681696"/>
            <a:chOff x="0" y="0"/>
            <a:chExt cx="1135338" cy="25058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135338" cy="250589"/>
            </a:xfrm>
            <a:custGeom>
              <a:avLst/>
              <a:gdLst/>
              <a:ahLst/>
              <a:cxnLst/>
              <a:rect r="r" b="b" t="t" l="l"/>
              <a:pathLst>
                <a:path h="250589" w="1135338">
                  <a:moveTo>
                    <a:pt x="0" y="0"/>
                  </a:moveTo>
                  <a:lnTo>
                    <a:pt x="1135338" y="0"/>
                  </a:lnTo>
                  <a:lnTo>
                    <a:pt x="1135338" y="250589"/>
                  </a:lnTo>
                  <a:lnTo>
                    <a:pt x="0" y="250589"/>
                  </a:lnTo>
                  <a:close/>
                </a:path>
              </a:pathLst>
            </a:custGeom>
            <a:solidFill>
              <a:srgbClr val="C5503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1135338" cy="298214"/>
            </a:xfrm>
            <a:prstGeom prst="rect">
              <a:avLst/>
            </a:prstGeom>
          </p:spPr>
          <p:txBody>
            <a:bodyPr anchor="ctr" rtlCol="false" tIns="36397" lIns="36397" bIns="36397" rIns="36397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 Bold"/>
                </a:rPr>
                <a:t>Stars</a:t>
              </a:r>
            </a:p>
          </p:txBody>
        </p:sp>
      </p:grpSp>
      <p:sp>
        <p:nvSpPr>
          <p:cNvPr name="Freeform 72" id="72"/>
          <p:cNvSpPr/>
          <p:nvPr/>
        </p:nvSpPr>
        <p:spPr>
          <a:xfrm flipH="false" flipV="false" rot="0">
            <a:off x="1199327" y="6855398"/>
            <a:ext cx="2200195" cy="3437804"/>
          </a:xfrm>
          <a:custGeom>
            <a:avLst/>
            <a:gdLst/>
            <a:ahLst/>
            <a:cxnLst/>
            <a:rect r="r" b="b" t="t" l="l"/>
            <a:pathLst>
              <a:path h="3437804" w="2200195">
                <a:moveTo>
                  <a:pt x="0" y="0"/>
                </a:moveTo>
                <a:lnTo>
                  <a:pt x="2200195" y="0"/>
                </a:lnTo>
                <a:lnTo>
                  <a:pt x="2200195" y="3437804"/>
                </a:lnTo>
                <a:lnTo>
                  <a:pt x="0" y="343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1619846" y="962773"/>
            <a:ext cx="743605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C55039"/>
                </a:solidFill>
                <a:latin typeface="Squada One"/>
              </a:rPr>
              <a:t>ATTRIBUTES / VARIABLES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967359" y="3226193"/>
            <a:ext cx="30885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Name_of_movie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3890847" y="812256"/>
            <a:ext cx="4045694" cy="711744"/>
            <a:chOff x="0" y="0"/>
            <a:chExt cx="5394259" cy="948992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8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76" r="0" b="-214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7672" y="2416631"/>
            <a:ext cx="17342987" cy="4340060"/>
          </a:xfrm>
          <a:custGeom>
            <a:avLst/>
            <a:gdLst/>
            <a:ahLst/>
            <a:cxnLst/>
            <a:rect r="r" b="b" t="t" l="l"/>
            <a:pathLst>
              <a:path h="4340060" w="17342987">
                <a:moveTo>
                  <a:pt x="0" y="0"/>
                </a:moveTo>
                <a:lnTo>
                  <a:pt x="17342987" y="0"/>
                </a:lnTo>
                <a:lnTo>
                  <a:pt x="17342987" y="4340060"/>
                </a:lnTo>
                <a:lnTo>
                  <a:pt x="0" y="434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7" t="0" r="-95561" b="-357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17450" y="1028700"/>
            <a:ext cx="4045694" cy="711744"/>
            <a:chOff x="0" y="0"/>
            <a:chExt cx="5394259" cy="94899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84480"/>
              <a:ext cx="5394259" cy="580032"/>
              <a:chOff x="0" y="0"/>
              <a:chExt cx="1214331" cy="1305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14331" cy="130574"/>
              </a:xfrm>
              <a:custGeom>
                <a:avLst/>
                <a:gdLst/>
                <a:ahLst/>
                <a:cxnLst/>
                <a:rect r="r" b="b" t="t" l="l"/>
                <a:pathLst>
                  <a:path h="130574" w="1214331">
                    <a:moveTo>
                      <a:pt x="65287" y="0"/>
                    </a:moveTo>
                    <a:lnTo>
                      <a:pt x="1149044" y="0"/>
                    </a:lnTo>
                    <a:cubicBezTo>
                      <a:pt x="1166359" y="0"/>
                      <a:pt x="1182965" y="6878"/>
                      <a:pt x="1195209" y="19122"/>
                    </a:cubicBezTo>
                    <a:cubicBezTo>
                      <a:pt x="1207452" y="31366"/>
                      <a:pt x="1214331" y="47972"/>
                      <a:pt x="1214331" y="65287"/>
                    </a:cubicBezTo>
                    <a:lnTo>
                      <a:pt x="1214331" y="65287"/>
                    </a:lnTo>
                    <a:cubicBezTo>
                      <a:pt x="1214331" y="101344"/>
                      <a:pt x="1185101" y="130574"/>
                      <a:pt x="1149044" y="130574"/>
                    </a:cubicBezTo>
                    <a:lnTo>
                      <a:pt x="65287" y="130574"/>
                    </a:lnTo>
                    <a:cubicBezTo>
                      <a:pt x="29230" y="130574"/>
                      <a:pt x="0" y="101344"/>
                      <a:pt x="0" y="65287"/>
                    </a:cubicBezTo>
                    <a:lnTo>
                      <a:pt x="0" y="65287"/>
                    </a:lnTo>
                    <a:cubicBezTo>
                      <a:pt x="0" y="29230"/>
                      <a:pt x="29230" y="0"/>
                      <a:pt x="65287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214331" cy="187724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1948"/>
                  </a:lnSpc>
                </a:pPr>
                <a:r>
                  <a:rPr lang="en-US" sz="1391">
                    <a:solidFill>
                      <a:srgbClr val="000000"/>
                    </a:solidFill>
                    <a:latin typeface="Klima"/>
                  </a:rPr>
                  <a:t>       Department of AI &amp; ML, SIT, Pune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948992" cy="94899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5503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45864" lIns="45864" bIns="45864" rIns="45864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000000"/>
                    </a:solidFill>
                    <a:latin typeface="Klima"/>
                  </a:rPr>
                  <a:t>9</a:t>
                </a: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true" rot="0">
            <a:off x="-981314" y="9756283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2389568"/>
                </a:moveTo>
                <a:lnTo>
                  <a:pt x="20555428" y="2389568"/>
                </a:lnTo>
                <a:lnTo>
                  <a:pt x="20555428" y="0"/>
                </a:lnTo>
                <a:lnTo>
                  <a:pt x="0" y="0"/>
                </a:lnTo>
                <a:lnTo>
                  <a:pt x="0" y="23895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16354" y="7966150"/>
            <a:ext cx="13025623" cy="2034998"/>
            <a:chOff x="0" y="0"/>
            <a:chExt cx="17367497" cy="27133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999524" y="1079500"/>
              <a:ext cx="3367973" cy="1574527"/>
            </a:xfrm>
            <a:custGeom>
              <a:avLst/>
              <a:gdLst/>
              <a:ahLst/>
              <a:cxnLst/>
              <a:rect r="r" b="b" t="t" l="l"/>
              <a:pathLst>
                <a:path h="1574527" w="3367973">
                  <a:moveTo>
                    <a:pt x="0" y="0"/>
                  </a:moveTo>
                  <a:lnTo>
                    <a:pt x="3367973" y="0"/>
                  </a:lnTo>
                  <a:lnTo>
                    <a:pt x="3367973" y="1574527"/>
                  </a:lnTo>
                  <a:lnTo>
                    <a:pt x="0" y="157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178981" y="0"/>
              <a:ext cx="3009059" cy="2159000"/>
            </a:xfrm>
            <a:custGeom>
              <a:avLst/>
              <a:gdLst/>
              <a:ahLst/>
              <a:cxnLst/>
              <a:rect r="r" b="b" t="t" l="l"/>
              <a:pathLst>
                <a:path h="2159000" w="3009059">
                  <a:moveTo>
                    <a:pt x="0" y="0"/>
                  </a:moveTo>
                  <a:lnTo>
                    <a:pt x="3009059" y="0"/>
                  </a:lnTo>
                  <a:lnTo>
                    <a:pt x="3009059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52286"/>
              <a:ext cx="1122680" cy="2159000"/>
            </a:xfrm>
            <a:custGeom>
              <a:avLst/>
              <a:gdLst/>
              <a:ahLst/>
              <a:cxnLst/>
              <a:rect r="r" b="b" t="t" l="l"/>
              <a:pathLst>
                <a:path h="2159000" w="1122680">
                  <a:moveTo>
                    <a:pt x="0" y="0"/>
                  </a:moveTo>
                  <a:lnTo>
                    <a:pt x="1122680" y="0"/>
                  </a:lnTo>
                  <a:lnTo>
                    <a:pt x="1122680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566193" y="554331"/>
              <a:ext cx="1244124" cy="2159000"/>
            </a:xfrm>
            <a:custGeom>
              <a:avLst/>
              <a:gdLst/>
              <a:ahLst/>
              <a:cxnLst/>
              <a:rect r="r" b="b" t="t" l="l"/>
              <a:pathLst>
                <a:path h="2159000" w="1244124">
                  <a:moveTo>
                    <a:pt x="0" y="0"/>
                  </a:moveTo>
                  <a:lnTo>
                    <a:pt x="1244124" y="0"/>
                  </a:lnTo>
                  <a:lnTo>
                    <a:pt x="1244124" y="2159000"/>
                  </a:lnTo>
                  <a:lnTo>
                    <a:pt x="0" y="215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40839" y="350241"/>
              <a:ext cx="5054738" cy="2363090"/>
            </a:xfrm>
            <a:custGeom>
              <a:avLst/>
              <a:gdLst/>
              <a:ahLst/>
              <a:cxnLst/>
              <a:rect r="r" b="b" t="t" l="l"/>
              <a:pathLst>
                <a:path h="2363090" w="5054738">
                  <a:moveTo>
                    <a:pt x="0" y="0"/>
                  </a:moveTo>
                  <a:lnTo>
                    <a:pt x="5054737" y="0"/>
                  </a:lnTo>
                  <a:lnTo>
                    <a:pt x="5054737" y="2363090"/>
                  </a:lnTo>
                  <a:lnTo>
                    <a:pt x="0" y="2363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-981314" y="-1528067"/>
            <a:ext cx="20555429" cy="2389569"/>
          </a:xfrm>
          <a:custGeom>
            <a:avLst/>
            <a:gdLst/>
            <a:ahLst/>
            <a:cxnLst/>
            <a:rect r="r" b="b" t="t" l="l"/>
            <a:pathLst>
              <a:path h="2389569" w="20555429">
                <a:moveTo>
                  <a:pt x="0" y="0"/>
                </a:moveTo>
                <a:lnTo>
                  <a:pt x="20555428" y="0"/>
                </a:lnTo>
                <a:lnTo>
                  <a:pt x="20555428" y="2389568"/>
                </a:lnTo>
                <a:lnTo>
                  <a:pt x="0" y="238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DAFuHhtON_E</dc:identifier>
  <dcterms:modified xsi:type="dcterms:W3CDTF">2011-08-01T06:04:30Z</dcterms:modified>
  <cp:revision>1</cp:revision>
  <dc:title>EDA and DPL</dc:title>
</cp:coreProperties>
</file>